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77" r:id="rId3"/>
    <p:sldId id="389" r:id="rId4"/>
    <p:sldId id="416" r:id="rId5"/>
    <p:sldId id="404" r:id="rId6"/>
    <p:sldId id="390" r:id="rId7"/>
    <p:sldId id="405" r:id="rId8"/>
    <p:sldId id="410" r:id="rId9"/>
    <p:sldId id="415" r:id="rId10"/>
    <p:sldId id="411" r:id="rId11"/>
    <p:sldId id="401" r:id="rId12"/>
    <p:sldId id="403" r:id="rId13"/>
    <p:sldId id="417" r:id="rId14"/>
    <p:sldId id="414" r:id="rId15"/>
    <p:sldId id="412" r:id="rId16"/>
    <p:sldId id="413" r:id="rId17"/>
    <p:sldId id="418" r:id="rId18"/>
    <p:sldId id="378" r:id="rId19"/>
    <p:sldId id="3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/>
    <p:restoredTop sz="69796" autoAdjust="0"/>
  </p:normalViewPr>
  <p:slideViewPr>
    <p:cSldViewPr snapToGrid="0" showGuides="1">
      <p:cViewPr varScale="1">
        <p:scale>
          <a:sx n="87" d="100"/>
          <a:sy n="87" d="100"/>
        </p:scale>
        <p:origin x="21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1-021-01623-z#Sec9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1-021-01623-z#Fig15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50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07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filter(</a:t>
            </a:r>
            <a:r>
              <a:rPr lang="en-US" dirty="0" err="1"/>
              <a:t>irae_seq_differential</a:t>
            </a:r>
            <a:r>
              <a:rPr lang="en-US" dirty="0"/>
              <a:t> &gt; 10)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20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>
                <a:solidFill>
                  <a:srgbClr val="000000"/>
                </a:solidFill>
              </a:rPr>
              <a:t>scRNA</a:t>
            </a:r>
            <a:r>
              <a:rPr lang="en-US" sz="3200" dirty="0">
                <a:solidFill>
                  <a:srgbClr val="000000"/>
                </a:solidFill>
              </a:rPr>
              <a:t>-seq and matched </a:t>
            </a:r>
            <a:r>
              <a:rPr lang="en-US" sz="3200" dirty="0" err="1">
                <a:solidFill>
                  <a:srgbClr val="000000"/>
                </a:solidFill>
              </a:rPr>
              <a:t>scTCR</a:t>
            </a:r>
            <a:r>
              <a:rPr lang="en-US" sz="3200" dirty="0">
                <a:solidFill>
                  <a:srgbClr val="000000"/>
                </a:solidFill>
              </a:rPr>
              <a:t>-seq of PBMCs from 24 patients before and after treatment</a:t>
            </a:r>
            <a:endParaRPr lang="en-US" sz="3200" b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3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86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97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CD4 effector memory T cells at higher levels in pretreatment blood associated with severe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000000"/>
                </a:solidFill>
                <a:effectLst/>
                <a:latin typeface="Calibri (Body)"/>
              </a:rPr>
              <a:t>a</a:t>
            </a:r>
            <a:r>
              <a:rPr lang="en-US" dirty="0">
                <a:solidFill>
                  <a:srgbClr val="000000"/>
                </a:solidFill>
                <a:latin typeface="Calibri (Body)"/>
              </a:rPr>
              <a:t>lso find elevated activated CD4 TM cells in autoimmune disease patients</a:t>
            </a:r>
            <a:r>
              <a:rPr lang="en-US" b="0" dirty="0">
                <a:solidFill>
                  <a:srgbClr val="000000"/>
                </a:solidFill>
                <a:effectLst/>
                <a:latin typeface="Calibri (Body)"/>
              </a:rPr>
              <a:t>, 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perhaps a common immunological mechanism between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autoimmunity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Pretreatment TCR clonotype diversity within each T cell state, total T cells, CD8 T cells, CD4 T cells and activated versus resting CD4 T 5 + 3 cells (defined as in 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arding"/>
              </a:rPr>
              <a:t>d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), grouped by future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Harding"/>
              </a:rPr>
              <a:t>irAE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 status. TCR diversity was calculated for all patients with at least 100 TCR clones (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Harding"/>
              </a:rPr>
              <a:t>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 = 9; </a:t>
            </a:r>
            <a:r>
              <a:rPr lang="en-US" b="0" i="0" u="sng" dirty="0">
                <a:solidFill>
                  <a:srgbClr val="006699"/>
                </a:solidFill>
                <a:effectLst/>
                <a:latin typeface="Harding"/>
                <a:hlinkClick r:id="rId3"/>
              </a:rPr>
              <a:t>Methods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). States are ordered by the AUC between TCR diversity and severe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Harding"/>
              </a:rPr>
              <a:t>irAE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 status. Activation refers to CPM &gt; 0 of HLA-DX and MKI67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70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prior evidence of clonally expanded self/virus-reactive T cells in affected tissue linking self/pathogen-recognizing T cell clones to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**I wonder why viral antigen recognition would lead to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, good for the viral-infected cells to be attacked, right? but perhaps its an inappropriately strong immune response**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 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arding"/>
              </a:rPr>
              <a:t>c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, Enrichment of a CD4 T 5 + 3 gene signature in CD4 T cells from pretreatment PBMC samples obtained from 3 patients analyzed in 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arding"/>
              </a:rPr>
              <a:t>b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, all of whom developed severe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Harding"/>
              </a:rPr>
              <a:t>irAEs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 and showed TCR clonal expansion after ICI initiation (Extended Data Fig. </a:t>
            </a:r>
            <a:r>
              <a:rPr lang="en-US" b="0" i="0" u="sng" dirty="0">
                <a:solidFill>
                  <a:srgbClr val="006699"/>
                </a:solidFill>
                <a:effectLst/>
                <a:latin typeface="Harding"/>
                <a:hlinkClick r:id="rId3"/>
              </a:rPr>
              <a:t>9d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). The box center lines, box bounds and whiskers indicate the medians, first and third quartiles and minimum and maximum values, respectively. The points denote cells profiled by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Harding"/>
              </a:rPr>
              <a:t>scRNA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-seq and annotated either by Azimuth (CD4 naive,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Harding"/>
              </a:rPr>
              <a:t>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 = 245 cells; CD4 T</a:t>
            </a:r>
            <a:r>
              <a:rPr lang="en-US" b="0" i="0" u="none" strike="noStrike" baseline="-25000" dirty="0">
                <a:solidFill>
                  <a:srgbClr val="222222"/>
                </a:solidFill>
                <a:effectLst/>
                <a:latin typeface="Harding"/>
              </a:rPr>
              <a:t>CM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Harding"/>
              </a:rPr>
              <a:t>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 = 320 cells) or by their clonal persistence from baseline to early on-treatment time points (persistent CD4,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Harding"/>
              </a:rPr>
              <a:t>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 = 190 cells). The most persistent CD4 clonotypes in this analysis showed evidence of clonal expansion (Extended Data Fig. </a:t>
            </a:r>
            <a:r>
              <a:rPr lang="en-US" b="0" i="0" u="sng" dirty="0">
                <a:solidFill>
                  <a:srgbClr val="006699"/>
                </a:solidFill>
                <a:effectLst/>
                <a:latin typeface="Harding"/>
                <a:hlinkClick r:id="rId3"/>
              </a:rPr>
              <a:t>9f,g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). Significance was determined relative to persistent cells by a two-sided, unpaired Wilcoxon rank-sum test.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Harding"/>
              </a:rPr>
              <a:t>ssGSEA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arding"/>
              </a:rPr>
              <a:t>, single-sample GSEA. 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1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from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Advanced materials for management of immune-related adverse events induced by immune checkpoint inhibitors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u="none" strike="noStrike" dirty="0">
                <a:effectLst/>
              </a:rPr>
              <a:t>We want to confirm that TCR expansion is directly related to </a:t>
            </a:r>
            <a:r>
              <a:rPr lang="en-US" i="0" u="none" strike="noStrike" dirty="0" err="1">
                <a:effectLst/>
              </a:rPr>
              <a:t>irAE</a:t>
            </a:r>
            <a:r>
              <a:rPr lang="en-US" i="0" u="none" strike="noStrike" dirty="0">
                <a:effectLst/>
              </a:rPr>
              <a:t> development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90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9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3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95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2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83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5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Monthly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10 20 2023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Stitchr</a:t>
            </a:r>
            <a:r>
              <a:rPr lang="en-US" dirty="0"/>
              <a:t> and </a:t>
            </a:r>
            <a:r>
              <a:rPr lang="en-US" dirty="0" err="1"/>
              <a:t>IGoR</a:t>
            </a:r>
            <a:r>
              <a:rPr lang="en-US" dirty="0"/>
              <a:t> &amp; IMGT/HIGHV-QUEST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Stitchr</a:t>
            </a:r>
            <a:endParaRPr lang="en-US" dirty="0"/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Read in </a:t>
            </a:r>
            <a:r>
              <a:rPr lang="en-US" dirty="0" err="1"/>
              <a:t>scV</a:t>
            </a:r>
            <a:r>
              <a:rPr lang="en-US" dirty="0"/>
              <a:t>(D)</a:t>
            </a:r>
            <a:r>
              <a:rPr lang="en-US" dirty="0" err="1"/>
              <a:t>Jseq</a:t>
            </a:r>
            <a:r>
              <a:rPr lang="en-US" dirty="0"/>
              <a:t> data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Filtered for barcodes with exactly 1 alpha and 1 beta chain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Run </a:t>
            </a:r>
            <a:r>
              <a:rPr lang="en-US" dirty="0" err="1"/>
              <a:t>Stitchr</a:t>
            </a:r>
            <a:r>
              <a:rPr lang="en-US" dirty="0"/>
              <a:t> to get full TCR alpha and beta chain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IGoR</a:t>
            </a:r>
            <a:r>
              <a:rPr lang="en-US" dirty="0"/>
              <a:t> &amp; IMGT/HIGHV-QUEST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Run separately for alpha and beta chains</a:t>
            </a:r>
          </a:p>
          <a:p>
            <a:pPr marL="971550" lvl="1" indent="-514350">
              <a:buFont typeface="+mj-lt"/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9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Probability of generation (</a:t>
            </a:r>
            <a:r>
              <a:rPr lang="en-US" dirty="0" err="1"/>
              <a:t>pgen</a:t>
            </a:r>
            <a:r>
              <a:rPr lang="en-US" dirty="0"/>
              <a:t>) scores similar between TCR chains by severe </a:t>
            </a:r>
            <a:r>
              <a:rPr lang="en-US" dirty="0" err="1"/>
              <a:t>irAE</a:t>
            </a:r>
            <a:r>
              <a:rPr lang="en-US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16568-96AB-AAE2-6ECF-9F731DCD1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546" y="1821771"/>
            <a:ext cx="7772400" cy="48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pgen</a:t>
            </a:r>
            <a:r>
              <a:rPr lang="en-US" dirty="0"/>
              <a:t> scores similar between TCR chains/cell type by severe </a:t>
            </a:r>
            <a:r>
              <a:rPr lang="en-US" dirty="0" err="1"/>
              <a:t>irAE</a:t>
            </a:r>
            <a:r>
              <a:rPr lang="en-US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7A023-9402-B15A-576D-82EB7047C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40" y="1775952"/>
            <a:ext cx="7772400" cy="49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60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Preliminary analysis of a more pinpointed feature comparison: look at CDR3 sequences differentially encountered in Yes vs. No severe </a:t>
            </a:r>
            <a:r>
              <a:rPr lang="en-US" dirty="0" err="1"/>
              <a:t>irAE</a:t>
            </a:r>
            <a:r>
              <a:rPr lang="en-US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B8F66-F1BB-AF4E-3408-9B28A1B0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94" y="1857317"/>
            <a:ext cx="7772400" cy="4747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9DC924-95BE-2C4D-3912-FF333254F213}"/>
              </a:ext>
            </a:extLst>
          </p:cNvPr>
          <p:cNvSpPr txBox="1"/>
          <p:nvPr/>
        </p:nvSpPr>
        <p:spPr>
          <a:xfrm>
            <a:off x="8864506" y="5146988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CSARGGDGGDTEAFF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14694-1157-AC70-89F5-00DEB698AA77}"/>
              </a:ext>
            </a:extLst>
          </p:cNvPr>
          <p:cNvSpPr txBox="1"/>
          <p:nvPr/>
        </p:nvSpPr>
        <p:spPr>
          <a:xfrm>
            <a:off x="7421910" y="44899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CASSYEGSYEQYF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22954-0D4D-7C02-2F8E-ADF6BD209B16}"/>
              </a:ext>
            </a:extLst>
          </p:cNvPr>
          <p:cNvSpPr txBox="1"/>
          <p:nvPr/>
        </p:nvSpPr>
        <p:spPr>
          <a:xfrm>
            <a:off x="7333422" y="4186746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CASSLKGGGTGELFF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1CFB4-6CA1-1066-7A22-C58FAC9D7BDB}"/>
              </a:ext>
            </a:extLst>
          </p:cNvPr>
          <p:cNvSpPr txBox="1"/>
          <p:nvPr/>
        </p:nvSpPr>
        <p:spPr>
          <a:xfrm>
            <a:off x="7064477" y="3893574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CASSQDGYGGADEQYF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7538B-BB40-5C14-3B06-B87192B7C0EA}"/>
              </a:ext>
            </a:extLst>
          </p:cNvPr>
          <p:cNvSpPr txBox="1"/>
          <p:nvPr/>
        </p:nvSpPr>
        <p:spPr>
          <a:xfrm>
            <a:off x="7763275" y="3413453"/>
            <a:ext cx="243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highest are from TRB</a:t>
            </a:r>
          </a:p>
        </p:txBody>
      </p:sp>
    </p:spTree>
    <p:extLst>
      <p:ext uri="{BB962C8B-B14F-4D97-AF65-F5344CB8AC3E}">
        <p14:creationId xmlns:p14="http://schemas.microsoft.com/office/powerpoint/2010/main" val="3451996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With most differentials being very small, there’s a trade off between higher differential and number of sequences left to analyze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73593-EEB3-B35F-E366-D2C903E7E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6" y="1919288"/>
            <a:ext cx="5766659" cy="3699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D9D4E-079F-5A50-01D0-7989E306B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9287"/>
            <a:ext cx="5625993" cy="3589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8B875-47D4-E2E9-0030-620030B3EDEA}"/>
              </a:ext>
            </a:extLst>
          </p:cNvPr>
          <p:cNvSpPr txBox="1"/>
          <p:nvPr/>
        </p:nvSpPr>
        <p:spPr>
          <a:xfrm>
            <a:off x="1578077" y="5928852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&gt;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8CDDE-81D3-0F82-31DD-DBEF39889BE1}"/>
              </a:ext>
            </a:extLst>
          </p:cNvPr>
          <p:cNvSpPr txBox="1"/>
          <p:nvPr/>
        </p:nvSpPr>
        <p:spPr>
          <a:xfrm>
            <a:off x="7806812" y="5894943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&gt; 6</a:t>
            </a:r>
          </a:p>
        </p:txBody>
      </p:sp>
    </p:spTree>
    <p:extLst>
      <p:ext uri="{BB962C8B-B14F-4D97-AF65-F5344CB8AC3E}">
        <p14:creationId xmlns:p14="http://schemas.microsoft.com/office/powerpoint/2010/main" val="196960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4397477" cy="4541541"/>
          </a:xfrm>
        </p:spPr>
        <p:txBody>
          <a:bodyPr>
            <a:normAutofit/>
          </a:bodyPr>
          <a:lstStyle/>
          <a:p>
            <a:r>
              <a:rPr lang="en-US" dirty="0"/>
              <a:t>Moving onto a new dataset with single cell analyses before AND after ICB </a:t>
            </a:r>
            <a:r>
              <a:rPr lang="en-US" dirty="0">
                <a:sym typeface="Wingdings" pitchFamily="2" charset="2"/>
              </a:rPr>
              <a:t> i</a:t>
            </a:r>
            <a:r>
              <a:rPr lang="en-US" dirty="0"/>
              <a:t>nvestigate changes in TCR features with ICB: 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Distinct mechanisms of mismatch repair deficiency delineate two modes of response to PD-1 immunotherapy in endometrial carcinoma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DF636-A647-5FBC-BE70-76537A0FC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6" y="732686"/>
            <a:ext cx="6504039" cy="55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Potential side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Working on Newman lab dataset Ty shared investigation on here</a:t>
            </a:r>
          </a:p>
          <a:p>
            <a:r>
              <a:rPr lang="en-US" dirty="0"/>
              <a:t>Plan</a:t>
            </a:r>
          </a:p>
          <a:p>
            <a:pPr lvl="1"/>
            <a:r>
              <a:rPr lang="en-US" dirty="0"/>
              <a:t>Look at bulk RNA sequencing data</a:t>
            </a:r>
          </a:p>
          <a:p>
            <a:pPr lvl="1"/>
            <a:r>
              <a:rPr lang="en-US" dirty="0"/>
              <a:t>Find differentially expressed genes between +/- ICB treatment, overlay onto UMAP</a:t>
            </a:r>
          </a:p>
          <a:p>
            <a:pPr lvl="1"/>
            <a:r>
              <a:rPr lang="en-US" dirty="0"/>
              <a:t>Find differentially expressed genes between +/- severe </a:t>
            </a:r>
            <a:r>
              <a:rPr lang="en-US" dirty="0" err="1"/>
              <a:t>irAE</a:t>
            </a:r>
            <a:r>
              <a:rPr lang="en-US" dirty="0"/>
              <a:t> development, overlay onto UMAP</a:t>
            </a:r>
          </a:p>
        </p:txBody>
      </p:sp>
    </p:spTree>
    <p:extLst>
      <p:ext uri="{BB962C8B-B14F-4D97-AF65-F5344CB8AC3E}">
        <p14:creationId xmlns:p14="http://schemas.microsoft.com/office/powerpoint/2010/main" val="9531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36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419FD6-DB5C-9877-41CF-E2A4AD4F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503" y="2758829"/>
            <a:ext cx="3035823" cy="3199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findings from Newman lab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alibri (Body)"/>
              </a:rPr>
              <a:t>Activated CD4 effector memory T cell abundance and TCR diversity associated with </a:t>
            </a:r>
            <a:r>
              <a:rPr lang="en-US" b="0" dirty="0" err="1">
                <a:solidFill>
                  <a:srgbClr val="000000"/>
                </a:solidFill>
                <a:effectLst/>
                <a:latin typeface="Calibri (Body)"/>
              </a:rPr>
              <a:t>irAEs</a:t>
            </a:r>
            <a:r>
              <a:rPr lang="en-US" b="0" dirty="0">
                <a:solidFill>
                  <a:srgbClr val="000000"/>
                </a:solidFill>
                <a:effectLst/>
                <a:latin typeface="Calibri (Body)"/>
              </a:rPr>
              <a:t> in melanoma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5D276-49FC-7AAB-B144-07202B2A7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776" y="3236615"/>
            <a:ext cx="5450721" cy="2305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203833-23BF-2435-45EA-A2F8E6760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2" y="2753152"/>
            <a:ext cx="3752786" cy="335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findings related to T cell clonal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alibri (Body)"/>
              </a:rPr>
              <a:t>increased TCR clonal expansion and persistence of baseline clones in patients developing severe </a:t>
            </a:r>
            <a:r>
              <a:rPr lang="en-US" b="0" dirty="0" err="1">
                <a:solidFill>
                  <a:srgbClr val="000000"/>
                </a:solidFill>
                <a:effectLst/>
                <a:latin typeface="Calibri (Body)"/>
              </a:rPr>
              <a:t>irAEs</a:t>
            </a:r>
            <a:r>
              <a:rPr lang="en-US" b="0" dirty="0">
                <a:solidFill>
                  <a:srgbClr val="000000"/>
                </a:solidFill>
                <a:effectLst/>
                <a:latin typeface="Calibri (Body)"/>
              </a:rPr>
              <a:t> (preferential expansion of activated CD4 T</a:t>
            </a:r>
            <a:r>
              <a:rPr lang="en-US" b="0" baseline="-25000" dirty="0">
                <a:solidFill>
                  <a:srgbClr val="000000"/>
                </a:solidFill>
                <a:effectLst/>
                <a:latin typeface="Calibri (Body)"/>
              </a:rPr>
              <a:t>EM</a:t>
            </a:r>
            <a:r>
              <a:rPr lang="en-US" b="0" dirty="0">
                <a:solidFill>
                  <a:srgbClr val="000000"/>
                </a:solidFill>
                <a:effectLst/>
                <a:latin typeface="Calibri (Body)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4039B-D8BD-D7B7-E218-E2F21F8E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2916"/>
            <a:ext cx="3781265" cy="3805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6E29CA-EB91-B9F8-1306-5332F4484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69458"/>
            <a:ext cx="3835951" cy="41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7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</a:rPr>
              <a:t>Summary of our hypothesis</a:t>
            </a:r>
          </a:p>
          <a:p>
            <a:endParaRPr lang="en-US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Progress in mining data from </a:t>
            </a:r>
            <a:r>
              <a:rPr lang="en-US" b="0" i="1" dirty="0">
                <a:solidFill>
                  <a:srgbClr val="000000"/>
                </a:solidFill>
                <a:effectLst/>
                <a:latin typeface="Calibri (Body)"/>
              </a:rPr>
              <a:t>T cell characteristics associated with toxicity to immune checkpoint blockade in patients with melanoma</a:t>
            </a:r>
            <a:r>
              <a:rPr lang="en-US" b="0" dirty="0">
                <a:solidFill>
                  <a:srgbClr val="000000"/>
                </a:solidFill>
                <a:effectLst/>
                <a:latin typeface="Calibri (Body)"/>
              </a:rPr>
              <a:t> (Newman lab)</a:t>
            </a:r>
            <a:endParaRPr lang="en-US" dirty="0">
              <a:latin typeface="Calibri (Body)"/>
            </a:endParaRPr>
          </a:p>
          <a:p>
            <a:pPr marL="0" indent="0">
              <a:buNone/>
            </a:pPr>
            <a:endParaRPr lang="en-US" i="1" dirty="0">
              <a:solidFill>
                <a:srgbClr val="000000"/>
              </a:solidFill>
              <a:latin typeface="Calibri (Body)"/>
            </a:endParaRPr>
          </a:p>
          <a:p>
            <a:r>
              <a:rPr lang="en-US" dirty="0">
                <a:solidFill>
                  <a:srgbClr val="000000"/>
                </a:solidFill>
                <a:latin typeface="Calibri (Body)"/>
              </a:rPr>
              <a:t>Next steps &amp; potential side project idea</a:t>
            </a:r>
            <a:endParaRPr lang="en-US" b="0" dirty="0">
              <a:solidFill>
                <a:srgbClr val="000000"/>
              </a:solidFill>
              <a:effectLst/>
              <a:latin typeface="Calibri (Body)"/>
            </a:endParaRPr>
          </a:p>
          <a:p>
            <a:endParaRPr lang="en-US" dirty="0">
              <a:latin typeface="Calibri (Body)"/>
            </a:endParaRPr>
          </a:p>
          <a:p>
            <a:endParaRPr lang="en-US" dirty="0">
              <a:latin typeface="Calibri (Body)"/>
            </a:endParaRPr>
          </a:p>
          <a:p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4480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Hypothesis: </a:t>
            </a:r>
            <a:r>
              <a:rPr lang="en-US" dirty="0" err="1"/>
              <a:t>irAEs</a:t>
            </a:r>
            <a:r>
              <a:rPr lang="en-US" dirty="0"/>
              <a:t> might arise due to expansion of cross-reactive T cells reacting to both tumor and self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5002161" cy="4344987"/>
          </a:xfrm>
        </p:spPr>
        <p:txBody>
          <a:bodyPr>
            <a:normAutofit fontScale="85000" lnSpcReduction="20000"/>
          </a:bodyPr>
          <a:lstStyle/>
          <a:p>
            <a:r>
              <a:rPr lang="en-US" i="0" u="none" strike="noStrike" dirty="0">
                <a:solidFill>
                  <a:srgbClr val="1F2328"/>
                </a:solidFill>
                <a:effectLst/>
                <a:latin typeface="-apple-system"/>
              </a:rPr>
              <a:t>Rationale</a:t>
            </a:r>
          </a:p>
          <a:p>
            <a:pPr lvl="1"/>
            <a:r>
              <a:rPr lang="en-US" i="0" u="none" strike="noStrike" dirty="0">
                <a:solidFill>
                  <a:srgbClr val="1F2328"/>
                </a:solidFill>
                <a:effectLst/>
                <a:latin typeface="-apple-system"/>
              </a:rPr>
              <a:t>There has been evidence for ICIs inducing expansion of T cells</a:t>
            </a:r>
            <a:endParaRPr lang="en-US" baseline="30000" dirty="0">
              <a:solidFill>
                <a:srgbClr val="1F2328"/>
              </a:solidFill>
              <a:latin typeface="-apple-system"/>
            </a:endParaRPr>
          </a:p>
          <a:p>
            <a:pPr lvl="1"/>
            <a:r>
              <a:rPr lang="en-US" i="0" u="none" strike="noStrike" dirty="0">
                <a:solidFill>
                  <a:srgbClr val="1F2328"/>
                </a:solidFill>
                <a:effectLst/>
                <a:latin typeface="-apple-system"/>
              </a:rPr>
              <a:t>There has been evidence for </a:t>
            </a:r>
            <a:r>
              <a:rPr lang="en-US" i="0" u="none" strike="noStrike" dirty="0" err="1">
                <a:effectLst/>
              </a:rPr>
              <a:t>irAE</a:t>
            </a:r>
            <a:r>
              <a:rPr lang="en-US" i="0" u="none" strike="noStrike" dirty="0">
                <a:effectLst/>
              </a:rPr>
              <a:t> development being </a:t>
            </a:r>
            <a:r>
              <a:rPr lang="en-US" i="1" u="none" strike="noStrike" dirty="0">
                <a:effectLst/>
              </a:rPr>
              <a:t>associated</a:t>
            </a:r>
            <a:r>
              <a:rPr lang="en-US" i="0" u="none" strike="noStrike" dirty="0">
                <a:effectLst/>
              </a:rPr>
              <a:t> with expansion of T cells</a:t>
            </a:r>
            <a:endParaRPr lang="en-US" b="1" dirty="0"/>
          </a:p>
          <a:p>
            <a:r>
              <a:rPr lang="en-US" dirty="0"/>
              <a:t>Use TCR features as a proxy for cross-reactivity, study how TCR repertoire features change during ICB</a:t>
            </a:r>
          </a:p>
          <a:p>
            <a:pPr lvl="1"/>
            <a:r>
              <a:rPr lang="en-US" dirty="0"/>
              <a:t>Hydrophobicity: more hydrophobic TCRs might be more cross-reactive</a:t>
            </a:r>
          </a:p>
          <a:p>
            <a:pPr lvl="1"/>
            <a:r>
              <a:rPr lang="en-US" dirty="0"/>
              <a:t>Germline-ness: more germline-like TCRs might be more cross-reactive as they have lower sequence complexity</a:t>
            </a:r>
          </a:p>
          <a:p>
            <a:pPr lvl="1"/>
            <a:r>
              <a:rPr lang="en-US" dirty="0"/>
              <a:t>Length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E84C0-1CB2-FDEE-D284-15E3EF97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748" y="1440859"/>
            <a:ext cx="5736841" cy="53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Newman lab paper patient cohorts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515600" cy="496411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0AE48-254D-4F84-D988-C8DE683A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2" y="1542066"/>
            <a:ext cx="7076768" cy="50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865A-6B60-8DE6-3B47-BF7CF047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Ty’s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32AD-7868-2128-DDB9-A7EC422DA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Quality control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across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Dimensional reduction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clusters, biomarkers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cell types, filter out certain cell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3-5 until done filtering out cell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TCR/BCR features by…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cell type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severe </a:t>
            </a:r>
            <a:r>
              <a:rPr lang="en-US" dirty="0" err="1"/>
              <a:t>irAE</a:t>
            </a:r>
            <a:r>
              <a:rPr lang="en-US" dirty="0"/>
              <a:t> development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0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Dimensional reduction, clustering after removing monocytes, DCs (and RBCs, platelets)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3AD5D-37CD-82E3-7D34-612CB7FF0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344" y="2635826"/>
            <a:ext cx="5171136" cy="31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2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No differences in CDR3 AA length or hydrophobicity among cell types/chains by severe </a:t>
            </a:r>
            <a:r>
              <a:rPr lang="en-US" dirty="0" err="1"/>
              <a:t>irAE</a:t>
            </a:r>
            <a:r>
              <a:rPr lang="en-US" dirty="0"/>
              <a:t> development in bulk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CFD5C-3BB4-802C-786D-118764A7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80" y="2028052"/>
            <a:ext cx="5917870" cy="3751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92406-FD8C-E838-07F7-BE6C8AF70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0" y="2071374"/>
            <a:ext cx="5917870" cy="370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14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CD8 T cell TRB CDR3 (pre-treatment) expansion may  predict severe </a:t>
            </a:r>
            <a:r>
              <a:rPr lang="en-US" dirty="0" err="1"/>
              <a:t>irAE</a:t>
            </a:r>
            <a:r>
              <a:rPr lang="en-US" dirty="0"/>
              <a:t> development in bulk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1F2FA-59F8-EF8C-49E4-8F96A26A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13" y="2052493"/>
            <a:ext cx="6898574" cy="4356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45FF5-F8DD-90D3-6B11-F7B8A4A4B36D}"/>
              </a:ext>
            </a:extLst>
          </p:cNvPr>
          <p:cNvSpPr txBox="1"/>
          <p:nvPr/>
        </p:nvSpPr>
        <p:spPr>
          <a:xfrm>
            <a:off x="8385344" y="2567026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0.02</a:t>
            </a:r>
          </a:p>
          <a:p>
            <a:r>
              <a:rPr lang="en-US" dirty="0"/>
              <a:t>(Wilcoxon rank sum test)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8EB75-3864-6E8A-72B5-D10E150F0597}"/>
              </a:ext>
            </a:extLst>
          </p:cNvPr>
          <p:cNvSpPr txBox="1"/>
          <p:nvPr/>
        </p:nvSpPr>
        <p:spPr>
          <a:xfrm>
            <a:off x="7837715" y="2567026"/>
            <a:ext cx="57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90862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Patient level analysis of CD8 T cell beta chain CDR3 (pre-treatment) expansion in bulk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92B46-8E93-D6C9-A24B-9E12023C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317" y="1881195"/>
            <a:ext cx="7772400" cy="46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37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948</Words>
  <Application>Microsoft Macintosh PowerPoint</Application>
  <PresentationFormat>Widescreen</PresentationFormat>
  <Paragraphs>96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-apple-system</vt:lpstr>
      <vt:lpstr>Arial</vt:lpstr>
      <vt:lpstr>Calibri</vt:lpstr>
      <vt:lpstr>Calibri (Body)</vt:lpstr>
      <vt:lpstr>Calibri Light</vt:lpstr>
      <vt:lpstr>ElsevierGulliver</vt:lpstr>
      <vt:lpstr>Harding</vt:lpstr>
      <vt:lpstr>Lucida Sans</vt:lpstr>
      <vt:lpstr>Menlo</vt:lpstr>
      <vt:lpstr>Office Theme</vt:lpstr>
      <vt:lpstr>Monthly update</vt:lpstr>
      <vt:lpstr>Outline</vt:lpstr>
      <vt:lpstr>Hypothesis: irAEs might arise due to expansion of cross-reactive T cells reacting to both tumor and self </vt:lpstr>
      <vt:lpstr>Newman lab paper patient cohorts</vt:lpstr>
      <vt:lpstr>Ty’s Methods</vt:lpstr>
      <vt:lpstr>Dimensional reduction, clustering after removing monocytes, DCs (and RBCs, platelets)</vt:lpstr>
      <vt:lpstr>No differences in CDR3 AA length or hydrophobicity among cell types/chains by severe irAE development in bulk analysis</vt:lpstr>
      <vt:lpstr>CD8 T cell TRB CDR3 (pre-treatment) expansion may  predict severe irAE development in bulk analysis</vt:lpstr>
      <vt:lpstr>Patient level analysis of CD8 T cell beta chain CDR3 (pre-treatment) expansion in bulk analysis</vt:lpstr>
      <vt:lpstr>Stitchr and IGoR &amp; IMGT/HIGHV-QUEST methods</vt:lpstr>
      <vt:lpstr>Probability of generation (pgen) scores similar between TCR chains by severe irAE development</vt:lpstr>
      <vt:lpstr>pgen scores similar between TCR chains/cell type by severe irAE development</vt:lpstr>
      <vt:lpstr>Preliminary analysis of a more pinpointed feature comparison: look at CDR3 sequences differentially encountered in Yes vs. No severe irAE development</vt:lpstr>
      <vt:lpstr>With most differentials being very small, there’s a trade off between higher differential and number of sequences left to analyze </vt:lpstr>
      <vt:lpstr>Next steps</vt:lpstr>
      <vt:lpstr>Potential side project</vt:lpstr>
      <vt:lpstr>PowerPoint Presentation</vt:lpstr>
      <vt:lpstr>Main findings from Newman lab paper</vt:lpstr>
      <vt:lpstr>Main findings related to T cell clonal expansion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268</cp:revision>
  <dcterms:created xsi:type="dcterms:W3CDTF">2023-09-15T17:40:02Z</dcterms:created>
  <dcterms:modified xsi:type="dcterms:W3CDTF">2023-10-20T23:43:38Z</dcterms:modified>
</cp:coreProperties>
</file>